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8" r:id="rId1"/>
  </p:sldMasterIdLst>
  <p:notesMasterIdLst>
    <p:notesMasterId r:id="rId9"/>
  </p:notesMasterIdLst>
  <p:sldIdLst>
    <p:sldId id="291" r:id="rId2"/>
    <p:sldId id="264" r:id="rId3"/>
    <p:sldId id="277" r:id="rId4"/>
    <p:sldId id="295" r:id="rId5"/>
    <p:sldId id="294" r:id="rId6"/>
    <p:sldId id="284" r:id="rId7"/>
    <p:sldId id="28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  <a:srgbClr val="941100"/>
    <a:srgbClr val="9416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21" autoAdjust="0"/>
    <p:restoredTop sz="94410" autoAdjust="0"/>
  </p:normalViewPr>
  <p:slideViewPr>
    <p:cSldViewPr snapToGrid="0" snapToObjects="1">
      <p:cViewPr varScale="1">
        <p:scale>
          <a:sx n="77" d="100"/>
          <a:sy n="77" d="100"/>
        </p:scale>
        <p:origin x="1408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251B7B-73C0-434D-9537-7A79FE0E38AA}" type="datetimeFigureOut">
              <a:rPr lang="en-US" smtClean="0"/>
              <a:t>10/19/16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2F2D8D-BA5B-3A4C-94B9-62F6D59120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124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10/19/16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D110F-3F4E-48D9-B8AA-5D0E825AFDBA}" type="datetime1">
              <a:rPr lang="en-US" smtClean="0"/>
              <a:pPr/>
              <a:t>10/19/16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D110F-3F4E-48D9-B8AA-5D0E825AFDBA}" type="datetime1">
              <a:rPr lang="en-US" smtClean="0"/>
              <a:pPr/>
              <a:t>10/19/16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D110F-3F4E-48D9-B8AA-5D0E825AFDBA}" type="datetime1">
              <a:rPr lang="en-US" smtClean="0"/>
              <a:pPr/>
              <a:t>10/19/16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D110F-3F4E-48D9-B8AA-5D0E825AFDBA}" type="datetime1">
              <a:rPr lang="en-US" smtClean="0"/>
              <a:pPr/>
              <a:t>10/19/16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D110F-3F4E-48D9-B8AA-5D0E825AFDBA}" type="datetime1">
              <a:rPr lang="en-US" smtClean="0"/>
              <a:pPr/>
              <a:t>10/19/16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10/19/16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10/19/16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10/19/16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10/19/16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10/19/16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10/19/16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10/19/16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10/19/16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10/19/16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10/19/16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10/19/16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019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49" r:id="rId1"/>
    <p:sldLayoutId id="2147485150" r:id="rId2"/>
    <p:sldLayoutId id="2147485151" r:id="rId3"/>
    <p:sldLayoutId id="2147485152" r:id="rId4"/>
    <p:sldLayoutId id="2147485153" r:id="rId5"/>
    <p:sldLayoutId id="2147485154" r:id="rId6"/>
    <p:sldLayoutId id="2147485155" r:id="rId7"/>
    <p:sldLayoutId id="2147485156" r:id="rId8"/>
    <p:sldLayoutId id="2147485157" r:id="rId9"/>
    <p:sldLayoutId id="2147485158" r:id="rId10"/>
    <p:sldLayoutId id="2147485159" r:id="rId11"/>
    <p:sldLayoutId id="2147485160" r:id="rId12"/>
    <p:sldLayoutId id="2147485161" r:id="rId13"/>
    <p:sldLayoutId id="2147485162" r:id="rId14"/>
    <p:sldLayoutId id="2147485163" r:id="rId15"/>
    <p:sldLayoutId id="2147485164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655" y="429871"/>
            <a:ext cx="4695784" cy="12003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sz="7200" b="1" dirty="0" smtClean="0">
                <a:solidFill>
                  <a:srgbClr val="FF9300"/>
                </a:solidFill>
                <a:effectLst>
                  <a:outerShdw blurRad="50800" dist="50800" dir="5400000" algn="ctr" rotWithShape="0">
                    <a:srgbClr val="000000">
                      <a:alpha val="88000"/>
                    </a:srgbClr>
                  </a:outerShdw>
                </a:effectLst>
                <a:cs typeface="Oriya MN"/>
              </a:rPr>
              <a:t>Design 8º</a:t>
            </a:r>
          </a:p>
        </p:txBody>
      </p:sp>
      <p:sp>
        <p:nvSpPr>
          <p:cNvPr id="5" name="TextBox 4"/>
          <p:cNvSpPr txBox="1"/>
          <p:nvPr/>
        </p:nvSpPr>
        <p:spPr>
          <a:xfrm rot="5400000">
            <a:off x="6389464" y="3719679"/>
            <a:ext cx="3245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Criteria </a:t>
            </a:r>
            <a:r>
              <a:rPr lang="en-US" sz="2000" b="1" dirty="0"/>
              <a:t>B</a:t>
            </a:r>
            <a:r>
              <a:rPr lang="en-US" sz="2000" b="1" dirty="0" smtClean="0"/>
              <a:t>  </a:t>
            </a:r>
          </a:p>
          <a:p>
            <a:r>
              <a:rPr lang="en-US" sz="2800" b="1" dirty="0" smtClean="0"/>
              <a:t>Developing ideas</a:t>
            </a:r>
          </a:p>
        </p:txBody>
      </p:sp>
      <p:sp>
        <p:nvSpPr>
          <p:cNvPr id="6" name="Rectangle 5"/>
          <p:cNvSpPr/>
          <p:nvPr/>
        </p:nvSpPr>
        <p:spPr>
          <a:xfrm>
            <a:off x="466230" y="2478212"/>
            <a:ext cx="622497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1.</a:t>
            </a:r>
            <a:endParaRPr lang="en-US" sz="2000" b="1" dirty="0"/>
          </a:p>
          <a:p>
            <a:pPr algn="ctr"/>
            <a:r>
              <a:rPr lang="en-US" sz="2000" dirty="0"/>
              <a:t>Develop a design specification that clearly states the success criteria for the design of a solution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1032994" y="4530333"/>
            <a:ext cx="50914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 </a:t>
            </a:r>
            <a:r>
              <a:rPr lang="en-US" i="1" dirty="0"/>
              <a:t>specification</a:t>
            </a:r>
            <a:r>
              <a:rPr lang="en-US" dirty="0"/>
              <a:t> is a set of considerations, constraints and requirements for a solution: what the solution must or must not have to be successful.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93020" y="799202"/>
            <a:ext cx="1234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Unit I</a:t>
            </a:r>
          </a:p>
        </p:txBody>
      </p:sp>
    </p:spTree>
    <p:extLst>
      <p:ext uri="{BB962C8B-B14F-4D97-AF65-F5344CB8AC3E}">
        <p14:creationId xmlns:p14="http://schemas.microsoft.com/office/powerpoint/2010/main" val="144328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00811"/>
              </p:ext>
            </p:extLst>
          </p:nvPr>
        </p:nvGraphicFramePr>
        <p:xfrm>
          <a:off x="980741" y="1479665"/>
          <a:ext cx="7903359" cy="483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2486"/>
                <a:gridCol w="6520873"/>
              </a:tblGrid>
              <a:tr h="51099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i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/>
                        <a:t>Aspects to consider in a design specification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Aesthetics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Consider appearance, style, </a:t>
                      </a:r>
                      <a:r>
                        <a:rPr lang="en-US" sz="1200" dirty="0" err="1" smtClean="0"/>
                        <a:t>colour</a:t>
                      </a:r>
                      <a:r>
                        <a:rPr lang="en-US" sz="1200" dirty="0" smtClean="0"/>
                        <a:t>, shape/form, texture, pattern, finish, layout.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Cost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Is there a maximum cost? Is this a material cost/time cost/selling cost?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Customer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Who it is for? What is the target user’s age, gender, socio-economic background?	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Environmental considerations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Where will the solution be used? How will the design directly or indirectly affect the environment?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Function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What it must do? What is its purpose? Where will the product be stored? How easily can it be used/maintained?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Manufacturing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What resources are available? Are there limitations as to how this can be created? How much time is needed to create the design?	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Materials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What materials are available? What properties do the materials need to have?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Safety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What safety factors need to be incorporated into the design?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Size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Are there any specific sizes that need to be considered? What “human factors” need to be considered? What anthropometric data needs to be considered?	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547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04100"/>
              </p:ext>
            </p:extLst>
          </p:nvPr>
        </p:nvGraphicFramePr>
        <p:xfrm>
          <a:off x="1260264" y="1854260"/>
          <a:ext cx="7674964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8407"/>
                <a:gridCol w="524655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Poor examples of a design specification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Good examples of a design specification</a:t>
                      </a:r>
                      <a:endParaRPr lang="en-US" sz="16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storage device must look good/nice.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interface must look attractive.	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storage device must contrast with the furnishings of the room; so bright </a:t>
                      </a:r>
                      <a:r>
                        <a:rPr lang="en-US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colours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such as red, yellow and orange would work really well.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interface must appeal to my target audience; whose </a:t>
                      </a:r>
                      <a:r>
                        <a:rPr lang="en-US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favourite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colours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are hot pink and deep purple.	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It must work well.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It must function correctly.	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clock must display the time accurately.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clock must have a method to hang it on the wall.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storage device must store my </a:t>
                      </a:r>
                      <a:r>
                        <a:rPr lang="en-US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jewellery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collection (list the specific types of </a:t>
                      </a:r>
                      <a:r>
                        <a:rPr lang="en-US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jewellery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quantity) 10 rings, 5 bracelets and 10 pendants.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 information on the web page must be accessible using 3 clicks or less.	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storage device must be the right size.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storage device must be able to hold 20 pencils that are 170mm long and 8mm in diameter.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images on the web page must be clear and visible when viewing from 50cm from the screen.	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333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993" y="1989921"/>
            <a:ext cx="7076007" cy="486807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941225" y="269106"/>
            <a:ext cx="70228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2.</a:t>
            </a:r>
          </a:p>
          <a:p>
            <a:pPr algn="ctr"/>
            <a:r>
              <a:rPr lang="en-US" sz="2000" dirty="0"/>
              <a:t>Develop a range of feasible design ideas that can be correctly interpreted by others</a:t>
            </a:r>
          </a:p>
        </p:txBody>
      </p:sp>
      <p:sp>
        <p:nvSpPr>
          <p:cNvPr id="5" name="Rectangle 4"/>
          <p:cNvSpPr/>
          <p:nvPr/>
        </p:nvSpPr>
        <p:spPr>
          <a:xfrm>
            <a:off x="2885604" y="1344957"/>
            <a:ext cx="60785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/>
              <a:t>These initial ideas should focus on generating a range of different solutions to the problem.</a:t>
            </a:r>
          </a:p>
        </p:txBody>
      </p:sp>
    </p:spTree>
    <p:extLst>
      <p:ext uri="{BB962C8B-B14F-4D97-AF65-F5344CB8AC3E}">
        <p14:creationId xmlns:p14="http://schemas.microsoft.com/office/powerpoint/2010/main" val="156987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247" t="5834" r="5904" b="10463"/>
          <a:stretch/>
        </p:blipFill>
        <p:spPr>
          <a:xfrm>
            <a:off x="1479665" y="1052128"/>
            <a:ext cx="7372767" cy="5394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12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247948" y="1336761"/>
            <a:ext cx="630078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Annotation </a:t>
            </a:r>
            <a:r>
              <a:rPr lang="en-US" sz="1600" dirty="0"/>
              <a:t>is vital for students to communicate the thinking behind their ideas and how that thinking </a:t>
            </a:r>
            <a:r>
              <a:rPr lang="en-US" sz="1600" dirty="0" smtClean="0"/>
              <a:t>develops.</a:t>
            </a:r>
          </a:p>
          <a:p>
            <a:endParaRPr lang="en-US" sz="1400" dirty="0"/>
          </a:p>
          <a:p>
            <a:pPr marL="342900" indent="-342900">
              <a:buFont typeface="Arial" charset="0"/>
              <a:buChar char="•"/>
            </a:pPr>
            <a:r>
              <a:rPr lang="en-US" sz="1400" dirty="0"/>
              <a:t>How did you come up with the idea? Did something influence your thinking</a:t>
            </a:r>
            <a:r>
              <a:rPr lang="en-US" sz="1400" dirty="0" smtClean="0"/>
              <a:t>?</a:t>
            </a:r>
          </a:p>
          <a:p>
            <a:pPr marL="342900" indent="-342900">
              <a:buFont typeface="Arial" charset="0"/>
              <a:buChar char="•"/>
            </a:pPr>
            <a:endParaRPr lang="en-US" sz="1400" dirty="0"/>
          </a:p>
          <a:p>
            <a:pPr marL="342900" indent="-342900">
              <a:buFont typeface="Arial" charset="0"/>
              <a:buChar char="•"/>
            </a:pPr>
            <a:r>
              <a:rPr lang="en-US" sz="1400" dirty="0"/>
              <a:t>What materials do you think should be used, and why? Are the materials available</a:t>
            </a:r>
            <a:r>
              <a:rPr lang="en-US" sz="1400" dirty="0" smtClean="0"/>
              <a:t>?</a:t>
            </a:r>
          </a:p>
          <a:p>
            <a:pPr marL="342900" indent="-342900">
              <a:buFont typeface="Arial" charset="0"/>
              <a:buChar char="•"/>
            </a:pPr>
            <a:endParaRPr lang="en-US" sz="1400" dirty="0"/>
          </a:p>
          <a:p>
            <a:pPr marL="342900" indent="-342900">
              <a:buFont typeface="Arial" charset="0"/>
              <a:buChar char="•"/>
            </a:pPr>
            <a:r>
              <a:rPr lang="en-US" sz="1400" dirty="0"/>
              <a:t>How could the idea be made? What tools, equipment and processes would you use</a:t>
            </a:r>
            <a:r>
              <a:rPr lang="en-US" sz="1400" dirty="0" smtClean="0"/>
              <a:t>?</a:t>
            </a:r>
          </a:p>
          <a:p>
            <a:pPr marL="342900" indent="-342900">
              <a:buFont typeface="Arial" charset="0"/>
              <a:buChar char="•"/>
            </a:pPr>
            <a:endParaRPr lang="en-US" sz="1400" dirty="0"/>
          </a:p>
          <a:p>
            <a:pPr marL="342900" indent="-342900">
              <a:buFont typeface="Arial" charset="0"/>
              <a:buChar char="•"/>
            </a:pPr>
            <a:r>
              <a:rPr lang="en-US" sz="1400" dirty="0"/>
              <a:t>Could the design be made in the time available and with your skills</a:t>
            </a:r>
            <a:r>
              <a:rPr lang="en-US" sz="1400" dirty="0" smtClean="0"/>
              <a:t>?</a:t>
            </a:r>
          </a:p>
          <a:p>
            <a:pPr marL="342900" indent="-342900">
              <a:buFont typeface="Arial" charset="0"/>
              <a:buChar char="•"/>
            </a:pPr>
            <a:endParaRPr lang="en-US" sz="1400" dirty="0"/>
          </a:p>
          <a:p>
            <a:pPr marL="342900" indent="-342900">
              <a:buFont typeface="Arial" charset="0"/>
              <a:buChar char="•"/>
            </a:pPr>
            <a:r>
              <a:rPr lang="en-US" sz="1400" dirty="0"/>
              <a:t>Would it cost too much</a:t>
            </a:r>
            <a:r>
              <a:rPr lang="en-US" sz="1400" dirty="0" smtClean="0"/>
              <a:t>?</a:t>
            </a:r>
          </a:p>
          <a:p>
            <a:pPr marL="342900" indent="-342900">
              <a:buFont typeface="Arial" charset="0"/>
              <a:buChar char="•"/>
            </a:pPr>
            <a:endParaRPr lang="en-US" sz="1400" dirty="0"/>
          </a:p>
          <a:p>
            <a:pPr marL="342900" indent="-342900">
              <a:buFont typeface="Arial" charset="0"/>
              <a:buChar char="•"/>
            </a:pPr>
            <a:r>
              <a:rPr lang="en-US" sz="1400" dirty="0"/>
              <a:t>Is it safe</a:t>
            </a:r>
            <a:r>
              <a:rPr lang="en-US" sz="1400" dirty="0" smtClean="0"/>
              <a:t>?</a:t>
            </a:r>
          </a:p>
          <a:p>
            <a:pPr marL="342900" indent="-342900">
              <a:buFont typeface="Arial" charset="0"/>
              <a:buChar char="•"/>
            </a:pPr>
            <a:endParaRPr lang="en-US" sz="1400" dirty="0"/>
          </a:p>
          <a:p>
            <a:pPr marL="342900" indent="-342900">
              <a:buFont typeface="Arial" charset="0"/>
              <a:buChar char="•"/>
            </a:pPr>
            <a:r>
              <a:rPr lang="en-US" sz="1400" dirty="0"/>
              <a:t>Do you think your client would like the idea</a:t>
            </a:r>
            <a:r>
              <a:rPr lang="en-US" sz="1400" dirty="0" smtClean="0"/>
              <a:t>?</a:t>
            </a:r>
          </a:p>
          <a:p>
            <a:pPr marL="342900" indent="-342900">
              <a:buFont typeface="Arial" charset="0"/>
              <a:buChar char="•"/>
            </a:pPr>
            <a:endParaRPr lang="en-US" sz="1400" dirty="0"/>
          </a:p>
          <a:p>
            <a:pPr marL="342900" indent="-342900">
              <a:buFont typeface="Arial" charset="0"/>
              <a:buChar char="•"/>
            </a:pPr>
            <a:r>
              <a:rPr lang="en-US" sz="1400" dirty="0"/>
              <a:t>Why did you choose this </a:t>
            </a:r>
            <a:r>
              <a:rPr lang="en-US" sz="1400" dirty="0" err="1"/>
              <a:t>colour</a:t>
            </a:r>
            <a:r>
              <a:rPr lang="en-US" sz="1400" dirty="0"/>
              <a:t>/texture?</a:t>
            </a:r>
          </a:p>
        </p:txBody>
      </p:sp>
      <p:sp>
        <p:nvSpPr>
          <p:cNvPr id="2" name="Rectangle 1"/>
          <p:cNvSpPr/>
          <p:nvPr/>
        </p:nvSpPr>
        <p:spPr>
          <a:xfrm>
            <a:off x="8118369" y="704994"/>
            <a:ext cx="553998" cy="5685722"/>
          </a:xfrm>
          <a:prstGeom prst="rect">
            <a:avLst/>
          </a:prstGeom>
        </p:spPr>
        <p:txBody>
          <a:bodyPr vert="vert" wrap="square">
            <a:spAutoFit/>
          </a:bodyPr>
          <a:lstStyle/>
          <a:p>
            <a:r>
              <a:rPr lang="en-US" sz="2400" b="1" dirty="0"/>
              <a:t>Why is "annotation" important?</a:t>
            </a:r>
          </a:p>
        </p:txBody>
      </p:sp>
    </p:spTree>
    <p:extLst>
      <p:ext uri="{BB962C8B-B14F-4D97-AF65-F5344CB8AC3E}">
        <p14:creationId xmlns:p14="http://schemas.microsoft.com/office/powerpoint/2010/main" val="76036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625" y="260155"/>
            <a:ext cx="8993422" cy="659784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317148" y="6321569"/>
            <a:ext cx="58578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latin typeface="HelveticaNeue" charset="0"/>
              </a:rPr>
              <a:t>Design idea with annotation and evaluation example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5497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566</TotalTime>
  <Words>585</Words>
  <Application>Microsoft Macintosh PowerPoint</Application>
  <PresentationFormat>On-screen Show (4:3)</PresentationFormat>
  <Paragraphs>64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Calibri</vt:lpstr>
      <vt:lpstr>Century Gothic</vt:lpstr>
      <vt:lpstr>HelveticaNeue</vt:lpstr>
      <vt:lpstr>Oriya MN</vt:lpstr>
      <vt:lpstr>Wingdings 3</vt:lpstr>
      <vt:lpstr>Arial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ccb</Company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ccb ccb</dc:creator>
  <cp:lastModifiedBy>Microsoft Office User</cp:lastModifiedBy>
  <cp:revision>83</cp:revision>
  <dcterms:created xsi:type="dcterms:W3CDTF">2016-08-30T13:02:41Z</dcterms:created>
  <dcterms:modified xsi:type="dcterms:W3CDTF">2016-10-19T13:38:27Z</dcterms:modified>
</cp:coreProperties>
</file>